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324975" cy="734536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364" autoAdjust="0"/>
  </p:normalViewPr>
  <p:slideViewPr>
    <p:cSldViewPr>
      <p:cViewPr>
        <p:scale>
          <a:sx n="81" d="100"/>
          <a:sy n="81" d="100"/>
        </p:scale>
        <p:origin x="-1650" y="-78"/>
      </p:cViewPr>
      <p:guideLst>
        <p:guide orient="horz" pos="2314"/>
        <p:guide pos="2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76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05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65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2530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8796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5061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1326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7591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3857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0122" algn="l" defTabSz="952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699373" y="1812537"/>
            <a:ext cx="7926229" cy="1860145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76265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5253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28796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05061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1398746" y="4162373"/>
            <a:ext cx="6527483" cy="1877148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ctr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6624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186033" y="6692442"/>
            <a:ext cx="2952909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68289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66249" y="297556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76265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5253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28796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05061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66249" y="1713918"/>
            <a:ext cx="8392478" cy="2344736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9" y="4221884"/>
            <a:ext cx="8392478" cy="2344735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6624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86033" y="6692442"/>
            <a:ext cx="2952909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68289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66249" y="297556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76265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5253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28796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05061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66249" y="1713919"/>
            <a:ext cx="4118531" cy="4852700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740195" y="1713919"/>
            <a:ext cx="4118531" cy="4852700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6624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86033" y="6692442"/>
            <a:ext cx="2952909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68289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66249" y="297556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76265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5253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28796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05061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6249" y="1713918"/>
            <a:ext cx="4118531" cy="2344736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6249" y="4221884"/>
            <a:ext cx="4118531" cy="2344735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740195" y="1713919"/>
            <a:ext cx="4118531" cy="4852700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57199" marR="0" lvl="0" indent="-230195" algn="l" rtl="0">
              <a:spcBef>
                <a:spcPts val="667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73931" marR="0" lvl="1" indent="-112452" algn="l" rtl="0">
              <a:spcBef>
                <a:spcPts val="58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90663" marR="0" lvl="2" indent="-14288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66928" marR="0" lvl="3" indent="-105837" algn="l" rtl="0">
              <a:spcBef>
                <a:spcPts val="417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43194" marR="0" lvl="4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619459" marR="0" lvl="5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95724" marR="0" lvl="6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571989" marR="0" lvl="7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048255" marR="0" lvl="8" indent="-158755" algn="l" rtl="0">
              <a:spcBef>
                <a:spcPts val="417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6624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86033" y="6692442"/>
            <a:ext cx="2952909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68289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Shape 138"/>
          <p:cNvGrpSpPr/>
          <p:nvPr/>
        </p:nvGrpSpPr>
        <p:grpSpPr>
          <a:xfrm>
            <a:off x="1" y="0"/>
            <a:ext cx="9329832" cy="7338562"/>
            <a:chOff x="1587" y="0"/>
            <a:chExt cx="9148763" cy="6851650"/>
          </a:xfrm>
        </p:grpSpPr>
        <p:sp>
          <p:nvSpPr>
            <p:cNvPr id="139" name="Shape 139"/>
            <p:cNvSpPr/>
            <p:nvPr/>
          </p:nvSpPr>
          <p:spPr>
            <a:xfrm>
              <a:off x="8008937" y="4168775"/>
              <a:ext cx="1141412" cy="2682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8550275" y="6022975"/>
              <a:ext cx="600075" cy="828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9017000" y="668972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Shape 142"/>
            <p:cNvGrpSpPr/>
            <p:nvPr/>
          </p:nvGrpSpPr>
          <p:grpSpPr>
            <a:xfrm>
              <a:off x="457200" y="0"/>
              <a:ext cx="8093075" cy="6851650"/>
              <a:chOff x="457200" y="0"/>
              <a:chExt cx="8093075" cy="6851650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4427537" y="0"/>
                <a:ext cx="1143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4903787" y="0"/>
                <a:ext cx="2762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5330825" y="0"/>
                <a:ext cx="534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5835650" y="0"/>
                <a:ext cx="67786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6264275" y="0"/>
                <a:ext cx="8858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6740525" y="0"/>
                <a:ext cx="109537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7178675" y="0"/>
                <a:ext cx="13716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3808412" y="0"/>
                <a:ext cx="2381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3122612" y="0"/>
                <a:ext cx="47625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2486025" y="0"/>
                <a:ext cx="6746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1790700" y="0"/>
                <a:ext cx="91281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1114425" y="0"/>
                <a:ext cx="1169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457200" y="0"/>
                <a:ext cx="13335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endParaRPr sz="19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9525" y="4605337"/>
              <a:ext cx="962025" cy="2246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9525" y="6175375"/>
              <a:ext cx="361950" cy="676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7581900" y="0"/>
              <a:ext cx="1562100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002587" y="0"/>
              <a:ext cx="1141412" cy="134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496300" y="0"/>
              <a:ext cx="647700" cy="657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9525" y="0"/>
              <a:ext cx="1362075" cy="2236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9525" y="0"/>
              <a:ext cx="933450" cy="950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9525" y="0"/>
              <a:ext cx="428625" cy="400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" name="Shape 164"/>
            <p:cNvCxnSpPr/>
            <p:nvPr/>
          </p:nvCxnSpPr>
          <p:spPr>
            <a:xfrm>
              <a:off x="1587" y="4364037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1587" y="374015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1587" y="4987925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67" name="Shape 167"/>
            <p:cNvGrpSpPr/>
            <p:nvPr/>
          </p:nvGrpSpPr>
          <p:grpSpPr>
            <a:xfrm>
              <a:off x="1587" y="622300"/>
              <a:ext cx="9140825" cy="2493962"/>
              <a:chOff x="1587" y="622300"/>
              <a:chExt cx="9140825" cy="2493962"/>
            </a:xfrm>
          </p:grpSpPr>
          <p:cxnSp>
            <p:nvCxnSpPr>
              <p:cNvPr id="168" name="Shape 168"/>
              <p:cNvCxnSpPr/>
              <p:nvPr/>
            </p:nvCxnSpPr>
            <p:spPr>
              <a:xfrm>
                <a:off x="1587" y="12446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69" name="Shape 169"/>
              <p:cNvCxnSpPr/>
              <p:nvPr/>
            </p:nvCxnSpPr>
            <p:spPr>
              <a:xfrm>
                <a:off x="1587" y="3116262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70" name="Shape 170"/>
              <p:cNvCxnSpPr/>
              <p:nvPr/>
            </p:nvCxnSpPr>
            <p:spPr>
              <a:xfrm>
                <a:off x="1587" y="2492375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71" name="Shape 171"/>
              <p:cNvCxnSpPr/>
              <p:nvPr/>
            </p:nvCxnSpPr>
            <p:spPr>
              <a:xfrm>
                <a:off x="1587" y="1868487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>
                <a:off x="1587" y="6223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173" name="Shape 173"/>
            <p:cNvCxnSpPr/>
            <p:nvPr/>
          </p:nvCxnSpPr>
          <p:spPr>
            <a:xfrm>
              <a:off x="1587" y="623570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1587" y="5611812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66249" y="297555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66249" y="1713919"/>
            <a:ext cx="8392478" cy="4852700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6624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86033" y="6692442"/>
            <a:ext cx="2952909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95237" rIns="95237" bIns="952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6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3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9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5061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132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33857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62652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6771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682899" y="6687340"/>
            <a:ext cx="2175828" cy="48969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66148" algn="r">
              <a:buClr>
                <a:schemeClr val="lt1"/>
              </a:buClr>
              <a:buSzPct val="100000"/>
            </a:pPr>
            <a:fld id="{00000000-1234-1234-1234-123412341234}" type="slidenum">
              <a:rPr lang="en-US" sz="100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indent="-66148" algn="r">
                <a:buClr>
                  <a:schemeClr val="lt1"/>
                </a:buClr>
                <a:buSzPct val="100000"/>
              </a:pPr>
              <a:t>‹#›</a:t>
            </a:fld>
            <a:endParaRPr lang="en-US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66249" y="326461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25000"/>
            </a:pPr>
            <a:r>
              <a:rPr lang="ru-RU" sz="3300" b="1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Экоурок</a:t>
            </a:r>
            <a:r>
              <a:rPr lang="en-US" sz="3300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3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4200" dirty="0">
                <a:latin typeface="Cambria"/>
                <a:ea typeface="Cambria"/>
                <a:cs typeface="Cambria"/>
                <a:sym typeface="Cambria"/>
              </a:rPr>
              <a:t>«</a:t>
            </a:r>
            <a:r>
              <a:rPr lang="ru-RU" sz="4200" b="1" i="1" dirty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Птицы Ставропольского края</a:t>
            </a:r>
            <a:r>
              <a:rPr lang="en-US" sz="4200" b="1" i="1" dirty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hencoff\Desktop\depositphotos_218022788-stock-photo-bullfinch-guelder-rose-white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07" y="2458235"/>
            <a:ext cx="3762682" cy="2566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hencoff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41" y="4529937"/>
            <a:ext cx="3143272" cy="1959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hencoff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8239" y="2101045"/>
            <a:ext cx="3143272" cy="213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ru-RU" sz="4200" dirty="0" smtClean="0">
                <a:latin typeface="Cambria"/>
                <a:ea typeface="Cambria"/>
                <a:cs typeface="Cambria"/>
                <a:sym typeface="Cambria"/>
              </a:rPr>
              <a:t>Как помочь птицам зимой?</a:t>
            </a:r>
            <a:endParaRPr lang="en-US" sz="42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733926" y="1386666"/>
            <a:ext cx="4435634" cy="5550622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lnSpc>
                <a:spcPct val="80000"/>
              </a:lnSpc>
              <a:spcBef>
                <a:spcPts val="0"/>
              </a:spcBef>
            </a:pP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Зимующие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птицы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боятся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морозов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ухитряются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добывать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еду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даже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в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самую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холодную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погоду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Они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отыскивают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насекомых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спрятавшихся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в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трещины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коры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в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щели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домов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заборов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отыскивают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плоды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семена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лиственных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растений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шишки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хвойных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деревьев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с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семенами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время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снегопадов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метелей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сильных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морозов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птицы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голодают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даже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погибают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Они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прилетают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к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нашим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жилищам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помощью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с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должны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помочь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пережить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зиму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пернатым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друзьям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281" name="Shape 281" descr="0017-021-Zimnjaja-stolovaja-dlja-ptit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03364" y="1744550"/>
            <a:ext cx="4118531" cy="447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C:\Users\профи\Desktop\Новая папка\ac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33" y="1713918"/>
            <a:ext cx="2173488" cy="220360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91051">
              <a:buClr>
                <a:schemeClr val="lt2"/>
              </a:buClr>
              <a:buSzPct val="100000"/>
            </a:pPr>
            <a:r>
              <a:rPr lang="en-US" sz="4600">
                <a:latin typeface="Cambria"/>
                <a:ea typeface="Cambria"/>
                <a:cs typeface="Cambria"/>
                <a:sym typeface="Cambria"/>
              </a:rPr>
              <a:t>Корм для зимующих птиц.</a:t>
            </a:r>
          </a:p>
        </p:txBody>
      </p:sp>
      <p:pic>
        <p:nvPicPr>
          <p:cNvPr id="288" name="Shape 288" descr="C:\Users\профи\Desktop\Новая папка\con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2282" y="1713919"/>
            <a:ext cx="2096475" cy="222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C:\Users\профи\Desktop\Новая папка\mea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6023" y="4733679"/>
            <a:ext cx="2098119" cy="19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C:\Users\профи\Desktop\Новая папка\oat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541" y="4733679"/>
            <a:ext cx="2098119" cy="18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 descr="C:\Users\профи\Desktop\Новая папка\ryabina_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6024" y="1632303"/>
            <a:ext cx="2086770" cy="22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C:\Users\профи\Desktop\Новая папка\sunflowe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2282" y="4733679"/>
            <a:ext cx="2098119" cy="195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91051">
              <a:buClr>
                <a:schemeClr val="lt2"/>
              </a:buClr>
              <a:buSzPct val="100000"/>
            </a:pPr>
            <a:r>
              <a:rPr lang="en-US" sz="4600">
                <a:latin typeface="Cambria"/>
                <a:ea typeface="Cambria"/>
                <a:cs typeface="Cambria"/>
                <a:sym typeface="Cambria"/>
              </a:rPr>
              <a:t>Типы кормушек для   зимующих птиц</a:t>
            </a:r>
          </a:p>
        </p:txBody>
      </p:sp>
      <p:pic>
        <p:nvPicPr>
          <p:cNvPr id="298" name="Shape 298" descr="C:\Users\профи\Desktop\Новая папка\0_1ca74_43193c67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124" y="1713918"/>
            <a:ext cx="2874760" cy="268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C:\Users\профи\Desktop\Новая папка\ca2ed3d1e4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1234" y="1795533"/>
            <a:ext cx="3002370" cy="260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C:\Users\профи\Desktop\Новая папка\P120000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660" y="3999143"/>
            <a:ext cx="4027892" cy="318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 descr="C:\Users\профи\Desktop\Новая папка\1297978881770010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790" y="408076"/>
            <a:ext cx="7693104" cy="30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C:\Users\профи\Desktop\Новая папка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49" y="3999142"/>
            <a:ext cx="3568675" cy="293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 descr="C:\Users\профи\Desktop\Новая папка\проо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0401" y="3917527"/>
            <a:ext cx="3125407" cy="301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66249" y="2040378"/>
            <a:ext cx="8392478" cy="2693300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91051">
              <a:buClr>
                <a:schemeClr val="lt2"/>
              </a:buClr>
              <a:buSzPct val="100000"/>
            </a:pPr>
            <a:r>
              <a:rPr lang="en-US" sz="4600">
                <a:latin typeface="Cambria"/>
                <a:ea typeface="Cambria"/>
                <a:cs typeface="Cambria"/>
                <a:sym typeface="Cambria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466249" y="1305842"/>
            <a:ext cx="8392478" cy="5794675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marL="357199" indent="-357199" algn="ctr">
              <a:spcBef>
                <a:spcPts val="0"/>
              </a:spcBef>
              <a:buNone/>
            </a:pPr>
            <a:r>
              <a:rPr lang="en-US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«</a:t>
            </a:r>
            <a:r>
              <a:rPr lang="ru-RU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Вопрос : Как птицы</a:t>
            </a:r>
            <a:r>
              <a:rPr lang="en-US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54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проводят</a:t>
            </a:r>
            <a:r>
              <a:rPr lang="en-US" sz="54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54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зиму</a:t>
            </a:r>
            <a:r>
              <a:rPr lang="en-US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?</a:t>
            </a:r>
            <a:endParaRPr lang="ru-RU" sz="5400" dirty="0" smtClean="0">
              <a:latin typeface="Bookman Old Style" pitchFamily="18" charset="0"/>
              <a:ea typeface="Cambria"/>
              <a:cs typeface="Cambria"/>
              <a:sym typeface="Cambria"/>
            </a:endParaRPr>
          </a:p>
          <a:p>
            <a:pPr marL="357199" indent="-357199" algn="ctr">
              <a:spcBef>
                <a:spcPts val="0"/>
              </a:spcBef>
              <a:buNone/>
            </a:pPr>
            <a:r>
              <a:rPr lang="ru-RU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Какие птицы живут зимой на Ставрополье?</a:t>
            </a:r>
            <a:r>
              <a:rPr lang="en-US" sz="54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endParaRPr lang="en-US" sz="5400" dirty="0">
              <a:latin typeface="Bookman Old Style" pitchFamily="18" charset="0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543685" y="1127548"/>
            <a:ext cx="3258708" cy="6039521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spcBef>
                <a:spcPts val="0"/>
              </a:spcBef>
            </a:pPr>
            <a:endParaRPr lang="ru-RU" sz="3200" dirty="0" smtClean="0">
              <a:solidFill>
                <a:srgbClr val="FFFF00"/>
              </a:solidFill>
              <a:latin typeface="Bookman Old Style" pitchFamily="18" charset="0"/>
              <a:ea typeface="Cambria"/>
              <a:cs typeface="Cambria"/>
              <a:sym typeface="Cambria"/>
            </a:endParaRPr>
          </a:p>
          <a:p>
            <a:pPr indent="-357199" algn="ctr">
              <a:spcBef>
                <a:spcPts val="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Синичка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.</a:t>
            </a:r>
            <a:endParaRPr lang="ru-RU" sz="3200" b="1" dirty="0" smtClean="0">
              <a:solidFill>
                <a:srgbClr val="FFFF00"/>
              </a:solidFill>
              <a:latin typeface="Bookman Old Style" pitchFamily="18" charset="0"/>
              <a:ea typeface="Cambria"/>
              <a:cs typeface="Cambria"/>
              <a:sym typeface="Cambria"/>
            </a:endParaRPr>
          </a:p>
          <a:p>
            <a:pPr indent="-357199" algn="ctr">
              <a:spcBef>
                <a:spcPts val="0"/>
              </a:spcBef>
            </a:pPr>
            <a:endParaRPr lang="ru-RU" sz="2100" dirty="0" smtClean="0">
              <a:latin typeface="Bookman Old Style" pitchFamily="18" charset="0"/>
              <a:ea typeface="Cambria"/>
              <a:cs typeface="Cambria"/>
              <a:sym typeface="Cambria"/>
            </a:endParaRPr>
          </a:p>
          <a:p>
            <a:pPr indent="-357199" algn="ctr">
              <a:spcBef>
                <a:spcPts val="0"/>
              </a:spcBef>
            </a:pPr>
            <a:r>
              <a:rPr lang="en-US" sz="2100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Грудка</a:t>
            </a:r>
            <a:r>
              <a:rPr lang="en-US" sz="21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у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неё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жёлтая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черная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голова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крылья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Зимой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питается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ягодами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рябины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семенами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шишек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почками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деревьев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Очень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любит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сырое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мясо</a:t>
            </a:r>
            <a:r>
              <a:rPr lang="en-US" sz="2100" dirty="0">
                <a:latin typeface="Bookman Old Style" pitchFamily="18" charset="0"/>
              </a:rPr>
              <a:t>.</a:t>
            </a:r>
          </a:p>
        </p:txBody>
      </p:sp>
      <p:pic>
        <p:nvPicPr>
          <p:cNvPr id="232" name="Shape 232" descr="p.major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770530" y="1898801"/>
            <a:ext cx="4118531" cy="432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543957" y="326461"/>
            <a:ext cx="8392478" cy="1220827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376868" y="1305842"/>
            <a:ext cx="3948108" cy="5468215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>
              <a:spcBef>
                <a:spcPts val="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Снегирь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 – </a:t>
            </a:r>
          </a:p>
          <a:p>
            <a:pPr indent="-357199" algn="ctr">
              <a:spcBef>
                <a:spcPts val="0"/>
              </a:spcBef>
            </a:pPr>
            <a:r>
              <a:rPr lang="en-US" sz="3600" dirty="0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чуть</a:t>
            </a:r>
            <a:r>
              <a:rPr lang="en-US" sz="21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крупнее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воробья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У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него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красная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грудка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голубовато-серая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спинка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головка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крылья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черные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Он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прилетает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к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с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первым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снегом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любит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ягоды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рябины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239" name="Shape 239" descr="Снегирь - 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917396" y="2130177"/>
            <a:ext cx="4118531" cy="314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305430" y="1281799"/>
            <a:ext cx="4019546" cy="5818719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>
              <a:spcBef>
                <a:spcPts val="0"/>
              </a:spcBef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lang="ru-RU" sz="2100" dirty="0" smtClean="0">
              <a:latin typeface="Cambria"/>
              <a:ea typeface="Cambria"/>
              <a:cs typeface="Cambria"/>
              <a:sym typeface="Cambria"/>
            </a:endParaRPr>
          </a:p>
          <a:p>
            <a:pPr indent="-357199" algn="ctr"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Дятел</a:t>
            </a:r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.</a:t>
            </a:r>
          </a:p>
          <a:p>
            <a:pPr indent="-357199" algn="ctr">
              <a:spcBef>
                <a:spcPts val="0"/>
              </a:spcBef>
            </a:pPr>
            <a:r>
              <a:rPr lang="ru-RU" sz="21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З</a:t>
            </a:r>
            <a:r>
              <a:rPr lang="en-US" sz="2100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имой</a:t>
            </a:r>
            <a:r>
              <a:rPr lang="en-US" sz="21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дятлы</a:t>
            </a:r>
            <a:r>
              <a:rPr lang="en-US" sz="2100" dirty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питаются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семенами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хвойных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деревьев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Окраска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оперения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у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дятлов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разнообразна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у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большинства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видов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яркая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—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черная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зеленая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или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пестрая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Это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одна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из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очень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полезных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птиц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наших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лесов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: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работает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круглый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год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уничтожению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вредителей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Является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лесным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доктором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.</a:t>
            </a:r>
          </a:p>
        </p:txBody>
      </p:sp>
      <p:pic>
        <p:nvPicPr>
          <p:cNvPr id="246" name="Shape 246" descr="1288334554_1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770530" y="1744551"/>
            <a:ext cx="4118531" cy="471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162685" y="1305842"/>
            <a:ext cx="3006874" cy="5794675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spcBef>
                <a:spcPts val="0"/>
              </a:spcBef>
            </a:pPr>
            <a:r>
              <a:rPr lang="en-US" sz="3600" b="1" dirty="0" err="1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Воробей</a:t>
            </a:r>
            <a:r>
              <a:rPr lang="en-US" sz="3600" b="1" dirty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бойкая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жизнерадостная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находчивая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общительная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птица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Клюёт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овёс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пшено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зимой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селится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вблизи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жилища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человека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клюёт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всё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что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найдёт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–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всеядная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птица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253" name="Shape 253" descr="sparrow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832" y="1224228"/>
            <a:ext cx="5566101" cy="570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5662619" y="1305842"/>
            <a:ext cx="3506940" cy="5468215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spcBef>
                <a:spcPts val="0"/>
              </a:spcBef>
            </a:pPr>
            <a:r>
              <a:rPr lang="en-US" sz="3600" b="1" dirty="0" err="1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Голубь</a:t>
            </a:r>
            <a:r>
              <a:rPr lang="en-US" sz="3600" b="1" dirty="0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 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Обладает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прекрасным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зрением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–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различает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цвета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радуги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Питается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растительными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кормами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: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семенами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ягодами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плодами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фруктовых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деревьев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Голуби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очень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привязаны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к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людям</a:t>
            </a:r>
            <a:r>
              <a:rPr lang="en-US" sz="2100" dirty="0">
                <a:latin typeface="Bookman Old Style" pitchFamily="18" charset="0"/>
              </a:rPr>
              <a:t>.</a:t>
            </a:r>
          </a:p>
        </p:txBody>
      </p:sp>
      <p:pic>
        <p:nvPicPr>
          <p:cNvPr id="260" name="Shape 260" descr="sizyj-golub1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364" y="1358925"/>
            <a:ext cx="4830627" cy="566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5448306" y="1387457"/>
            <a:ext cx="3643546" cy="5549830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spcBef>
                <a:spcPts val="0"/>
              </a:spcBef>
            </a:pPr>
            <a:r>
              <a:rPr lang="en-US" sz="3600" b="1" dirty="0" err="1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Вороны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100" dirty="0" smtClean="0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2100" dirty="0" err="1" smtClean="0">
                <a:latin typeface="Bookman Old Style" pitchFamily="18" charset="0"/>
                <a:ea typeface="Cambria"/>
                <a:cs typeface="Cambria"/>
                <a:sym typeface="Cambria"/>
              </a:rPr>
              <a:t>очень</a:t>
            </a:r>
            <a:r>
              <a:rPr lang="en-US" sz="2100" dirty="0" smtClean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умны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Оперение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—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чёрное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с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зелёными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отблесками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Ест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ворона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всё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Падаль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мыши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птички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их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яйца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черви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жуки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рыба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овощи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фрукты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сыр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творог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–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всё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ей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годится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. В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природе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ворона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безусловно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полезна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но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вблизи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человеческого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жилья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становится</a:t>
            </a:r>
            <a:r>
              <a:rPr lang="en-US" sz="2100" dirty="0">
                <a:latin typeface="Bookman Old Style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Bookman Old Style" pitchFamily="18" charset="0"/>
                <a:ea typeface="Cambria"/>
                <a:cs typeface="Cambria"/>
                <a:sym typeface="Cambria"/>
              </a:rPr>
              <a:t>воровкой</a:t>
            </a:r>
            <a:r>
              <a:rPr lang="en-US" sz="2100" dirty="0">
                <a:latin typeface="Bookman Old Style" pitchFamily="18" charset="0"/>
              </a:rPr>
              <a:t>.</a:t>
            </a:r>
          </a:p>
        </p:txBody>
      </p:sp>
      <p:pic>
        <p:nvPicPr>
          <p:cNvPr id="267" name="Shape 267" descr="Corvus_corone_Rabenkrähe_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1012937" y="1590301"/>
            <a:ext cx="4163582" cy="497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ctr" anchorCtr="1">
            <a:noAutofit/>
          </a:bodyPr>
          <a:lstStyle/>
          <a:p>
            <a:pPr indent="-264592">
              <a:buClr>
                <a:schemeClr val="lt2"/>
              </a:buClr>
              <a:buSzPct val="100000"/>
            </a:pPr>
            <a:r>
              <a:rPr lang="en-US" sz="4200">
                <a:latin typeface="Cambria"/>
                <a:ea typeface="Cambria"/>
                <a:cs typeface="Cambria"/>
                <a:sym typeface="Cambria"/>
              </a:rPr>
              <a:t>Зимующие птицы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5591182" y="1305842"/>
            <a:ext cx="3578378" cy="5794675"/>
          </a:xfrm>
          <a:prstGeom prst="rect">
            <a:avLst/>
          </a:prstGeom>
          <a:noFill/>
          <a:ln>
            <a:noFill/>
          </a:ln>
        </p:spPr>
        <p:txBody>
          <a:bodyPr wrap="square" lIns="95237" tIns="47606" rIns="95237" bIns="47606" anchor="t" anchorCtr="0">
            <a:noAutofit/>
          </a:bodyPr>
          <a:lstStyle/>
          <a:p>
            <a:pPr indent="-357199" algn="ctr">
              <a:spcBef>
                <a:spcPts val="0"/>
              </a:spcBef>
            </a:pPr>
            <a:r>
              <a:rPr lang="en-US" sz="3600" b="1" dirty="0" err="1">
                <a:solidFill>
                  <a:srgbClr val="FFFF00"/>
                </a:solidFill>
                <a:latin typeface="Bookman Old Style" pitchFamily="18" charset="0"/>
                <a:ea typeface="Cambria"/>
                <a:cs typeface="Cambria"/>
                <a:sym typeface="Cambria"/>
              </a:rPr>
              <a:t>Сорока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100" dirty="0" smtClean="0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2100" dirty="0" err="1" smtClean="0">
                <a:latin typeface="Cambria"/>
                <a:ea typeface="Cambria"/>
                <a:cs typeface="Cambria"/>
                <a:sym typeface="Cambria"/>
              </a:rPr>
              <a:t>всеядная</a:t>
            </a:r>
            <a:r>
              <a:rPr lang="en-US" sz="21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птица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Голова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шея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грудь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спина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чёрные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живот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плечи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белые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Она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питается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как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животным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так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растительным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кормом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Пищу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насекомых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пауков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мокриц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сорока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ищет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на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земле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. К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сожалению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сороки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часто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поселяются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садах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разоряют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гнёзда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певчих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err="1">
                <a:latin typeface="Cambria"/>
                <a:ea typeface="Cambria"/>
                <a:cs typeface="Cambria"/>
                <a:sym typeface="Cambria"/>
              </a:rPr>
              <a:t>птиц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274" name="Shape 274" descr="12010912380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1165025" y="1744551"/>
            <a:ext cx="4084928" cy="482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Глобус">
  <a:themeElements>
    <a:clrScheme name="Другая 4">
      <a:dk1>
        <a:sysClr val="windowText" lastClr="000000"/>
      </a:dk1>
      <a:lt1>
        <a:sysClr val="window" lastClr="FFFFFF"/>
      </a:lt1>
      <a:dk2>
        <a:srgbClr val="00B0F0"/>
      </a:dk2>
      <a:lt2>
        <a:srgbClr val="F4E7ED"/>
      </a:lt2>
      <a:accent1>
        <a:srgbClr val="B83D68"/>
      </a:accent1>
      <a:accent2>
        <a:srgbClr val="00B0F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FCA0C"/>
      </a:accent6>
      <a:hlink>
        <a:srgbClr val="FFDE66"/>
      </a:hlink>
      <a:folHlink>
        <a:srgbClr val="CDA3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406</Words>
  <Application>Microsoft Office PowerPoint</Application>
  <PresentationFormat>Произвольный</PresentationFormat>
  <Paragraphs>28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1_Глобус</vt:lpstr>
      <vt:lpstr>Экоурок «Птицы Ставропольского края»</vt:lpstr>
      <vt:lpstr>Слайд 2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Как помочь птицам зимой?</vt:lpstr>
      <vt:lpstr>Корм для зимующих птиц.</vt:lpstr>
      <vt:lpstr>Типы кормушек для   зимующих птиц</vt:lpstr>
      <vt:lpstr>Слайд 13</vt:lpstr>
      <vt:lpstr>Спасибо за внимание!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ООД в старшей группе  «Зимующие птицы»</dc:title>
  <dc:creator>Shencoff</dc:creator>
  <cp:lastModifiedBy>Shencoff</cp:lastModifiedBy>
  <cp:revision>8</cp:revision>
  <dcterms:modified xsi:type="dcterms:W3CDTF">2020-04-13T15:13:50Z</dcterms:modified>
</cp:coreProperties>
</file>