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FF"/>
    <a:srgbClr val="0066FF"/>
    <a:srgbClr val="CCFF99"/>
    <a:srgbClr val="00FF00"/>
    <a:srgbClr val="66FF66"/>
    <a:srgbClr val="0099FF"/>
    <a:srgbClr val="3399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535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96C83-772D-4F73-BE7E-B993CE5F5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DAD66-B106-4CBB-9228-991F64271E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E7160-E940-42A9-9E7F-AC05927045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18C12-8A3E-4DC0-97CF-C75175084B7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3EE1A-9F5D-4F59-B671-DC8D2601A0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8C4FB-E570-452D-B335-A898BF19BE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15553-54FB-4BC4-B7F9-659D24B9B82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E04C1-7C1B-49EC-BD32-2632B3B14E7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AAD97-A545-4FE2-A75C-392A104A46B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67E84-A998-4BD9-91AC-438CB55163E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55904E2-534B-4B53-983F-EB38984B33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DB760F0-571C-499E-942C-0EE1B1BC37E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0" y="3929063"/>
            <a:ext cx="8715375" cy="2214562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5400" b="1" dirty="0" err="1" smtClean="0">
                <a:solidFill>
                  <a:srgbClr val="3333FF"/>
                </a:solidFill>
              </a:rPr>
              <a:t>Экоурок</a:t>
            </a:r>
            <a:r>
              <a:rPr lang="ru-RU" sz="5400" b="1" dirty="0" smtClean="0">
                <a:solidFill>
                  <a:srgbClr val="3333FF"/>
                </a:solidFill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rgbClr val="3333FF"/>
                </a:solidFill>
              </a:rPr>
              <a:t> «Перелетные </a:t>
            </a:r>
            <a:r>
              <a:rPr lang="ru-RU" sz="5400" b="1" dirty="0" smtClean="0">
                <a:solidFill>
                  <a:srgbClr val="3333FF"/>
                </a:solidFill>
              </a:rPr>
              <a:t>птицы </a:t>
            </a:r>
            <a:r>
              <a:rPr lang="ru-RU" sz="5400" b="1" dirty="0" smtClean="0">
                <a:solidFill>
                  <a:srgbClr val="3333FF"/>
                </a:solidFill>
              </a:rPr>
              <a:t>весной»</a:t>
            </a:r>
            <a:endParaRPr lang="ru-RU" sz="5400" b="1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22600" y="115888"/>
            <a:ext cx="6121400" cy="358775"/>
          </a:xfrm>
          <a:solidFill>
            <a:srgbClr val="FFFF00"/>
          </a:solidFill>
          <a:ln w="19050">
            <a:solidFill>
              <a:srgbClr val="00FFFF"/>
            </a:solidFill>
          </a:ln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altLang="ru-RU" sz="2400" smtClean="0"/>
              <a:t>Дидактическая игра «4 лишний»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7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altLang="ru-RU" sz="2400" smtClean="0"/>
              <a:t>Какая птица </a:t>
            </a:r>
            <a:r>
              <a:rPr lang="ru-RU" altLang="ru-RU" sz="2400" b="1" u="sng" smtClean="0"/>
              <a:t>лишняя</a:t>
            </a:r>
            <a:r>
              <a:rPr lang="ru-RU" altLang="ru-RU" sz="2400" smtClean="0"/>
              <a:t>? </a:t>
            </a:r>
            <a:r>
              <a:rPr lang="ru-RU" altLang="ru-RU" sz="2400" u="sng" smtClean="0"/>
              <a:t>Объясни</a:t>
            </a:r>
            <a:r>
              <a:rPr lang="ru-RU" altLang="ru-RU" sz="2400" smtClean="0"/>
              <a:t> свой выбор.</a:t>
            </a:r>
          </a:p>
        </p:txBody>
      </p:sp>
      <p:pic>
        <p:nvPicPr>
          <p:cNvPr id="22532" name="Picture 13" descr="цап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23749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и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463" y="3860800"/>
            <a:ext cx="29130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5" descr="солов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341438"/>
            <a:ext cx="24590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куку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00438"/>
            <a:ext cx="309562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4824413" cy="5032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b="1" smtClean="0">
                <a:solidFill>
                  <a:srgbClr val="0066FF"/>
                </a:solidFill>
              </a:rPr>
              <a:t>Птицы</a:t>
            </a:r>
            <a:r>
              <a:rPr lang="ru-RU" altLang="ru-RU" sz="2800" smtClean="0">
                <a:solidFill>
                  <a:srgbClr val="0066FF"/>
                </a:solidFill>
              </a:rPr>
              <a:t> – </a:t>
            </a:r>
            <a:r>
              <a:rPr lang="ru-RU" altLang="ru-RU" sz="2800" b="1" smtClean="0">
                <a:solidFill>
                  <a:srgbClr val="0066FF"/>
                </a:solidFill>
              </a:rPr>
              <a:t>наши помощники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55650" y="692150"/>
            <a:ext cx="7920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/>
              <a:t>Не обижайте птиц, разве можно обижать друзей? Лучше пригласите их в свой сад или двор. Для этого нужно построить хотя бы несколько птичьих домиков – как на картинке.  И птички будут знать: их ждут!</a:t>
            </a:r>
          </a:p>
        </p:txBody>
      </p:sp>
      <p:pic>
        <p:nvPicPr>
          <p:cNvPr id="22534" name="Picture 6" descr="4"/>
          <p:cNvPicPr>
            <a:picLocks noChangeAspect="1" noChangeArrowheads="1"/>
          </p:cNvPicPr>
          <p:nvPr/>
        </p:nvPicPr>
        <p:blipFill>
          <a:blip r:embed="rId2" cstate="print"/>
          <a:srcRect b="4268"/>
          <a:stretch>
            <a:fillRect/>
          </a:stretch>
        </p:blipFill>
        <p:spPr bwMode="auto">
          <a:xfrm>
            <a:off x="3348038" y="2565400"/>
            <a:ext cx="28082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9"/>
          <p:cNvSpPr txBox="1">
            <a:spLocks noChangeArrowheads="1"/>
          </p:cNvSpPr>
          <p:nvPr/>
        </p:nvSpPr>
        <p:spPr bwMode="auto">
          <a:xfrm>
            <a:off x="755650" y="2636838"/>
            <a:ext cx="7345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                                     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CC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81075"/>
            <a:ext cx="4038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400" b="1" smtClean="0">
                <a:solidFill>
                  <a:srgbClr val="339933"/>
                </a:solidFill>
              </a:rPr>
              <a:t>Каждый год птицы приносят нам на крыльях весну.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i="1" smtClean="0"/>
              <a:t>Отгадайте про какую птицу говорят: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i="1" smtClean="0"/>
              <a:t>1. «Увидел…..- весну встречай»;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i="1" smtClean="0"/>
              <a:t>2. Черный, проворный, кричит «крак», червякам враг. </a:t>
            </a:r>
            <a:endParaRPr lang="ru-RU" altLang="ru-RU" sz="2000" i="1" smtClean="0"/>
          </a:p>
          <a:p>
            <a:pPr marL="0" indent="0" eaLnBrk="1" hangingPunct="1">
              <a:defRPr/>
            </a:pPr>
            <a:endParaRPr lang="ru-RU" altLang="ru-RU" sz="2400" i="1" smtClean="0"/>
          </a:p>
          <a:p>
            <a:pPr marL="0" indent="0" eaLnBrk="1" hangingPunct="1">
              <a:buFontTx/>
              <a:buNone/>
              <a:defRPr/>
            </a:pPr>
            <a:endParaRPr lang="ru-RU" altLang="ru-RU" sz="2400" smtClean="0"/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6011863" y="5084763"/>
            <a:ext cx="15128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Грач</a:t>
            </a:r>
          </a:p>
        </p:txBody>
      </p:sp>
      <p:pic>
        <p:nvPicPr>
          <p:cNvPr id="4103" name="Picture 7" descr="грач"/>
          <p:cNvPicPr>
            <a:picLocks noChangeAspect="1" noChangeArrowheads="1"/>
          </p:cNvPicPr>
          <p:nvPr/>
        </p:nvPicPr>
        <p:blipFill>
          <a:blip r:embed="rId2" cstate="print"/>
          <a:srcRect l="2997"/>
          <a:stretch>
            <a:fillRect/>
          </a:stretch>
        </p:blipFill>
        <p:spPr bwMode="auto">
          <a:xfrm>
            <a:off x="4284663" y="1052513"/>
            <a:ext cx="467677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трясогузка"/>
          <p:cNvPicPr>
            <a:picLocks noChangeAspect="1" noChangeArrowheads="1"/>
          </p:cNvPicPr>
          <p:nvPr/>
        </p:nvPicPr>
        <p:blipFill>
          <a:blip r:embed="rId2" cstate="print"/>
          <a:srcRect l="1787" b="3218"/>
          <a:stretch>
            <a:fillRect/>
          </a:stretch>
        </p:blipFill>
        <p:spPr bwMode="auto">
          <a:xfrm>
            <a:off x="4067175" y="981075"/>
            <a:ext cx="5076825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3375"/>
            <a:ext cx="4038600" cy="5976938"/>
          </a:xfrm>
        </p:spPr>
        <p:txBody>
          <a:bodyPr/>
          <a:lstStyle/>
          <a:p>
            <a:pPr marL="180975" indent="266700" eaLnBrk="1" hangingPunct="1">
              <a:buFontTx/>
              <a:buNone/>
              <a:defRPr/>
            </a:pPr>
            <a:r>
              <a:rPr lang="ru-RU" altLang="ru-RU" sz="2800" smtClean="0"/>
              <a:t>  Ранней весной, когда на реках и озерах еще лежит снег, прилетают грациозные </a:t>
            </a:r>
            <a:r>
              <a:rPr lang="ru-RU" altLang="ru-RU" sz="2800" b="1" smtClean="0"/>
              <a:t>трясогузки.</a:t>
            </a:r>
          </a:p>
          <a:p>
            <a:pPr marL="180975" indent="266700" eaLnBrk="1" hangingPunct="1">
              <a:buFontTx/>
              <a:buNone/>
              <a:defRPr/>
            </a:pPr>
            <a:r>
              <a:rPr lang="ru-RU" altLang="ru-RU" sz="2400" i="1" smtClean="0"/>
              <a:t>    (Спинка и бока у трясогузки серые, брюшко белое, верхняя часть грудки, хвост и крылья черные, блестящие, украшенные по краям белыми перышками</a:t>
            </a:r>
            <a:r>
              <a:rPr lang="ru-RU" altLang="ru-RU" sz="2800" i="1" smtClean="0"/>
              <a:t>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76250"/>
            <a:ext cx="2987675" cy="4525963"/>
          </a:xfrm>
        </p:spPr>
        <p:txBody>
          <a:bodyPr>
            <a:normAutofit/>
          </a:bodyPr>
          <a:lstStyle/>
          <a:p>
            <a:pPr marL="92075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smtClean="0"/>
              <a:t>Пригреет солнышко, зазеленеет трава, появятся листья на деревьях, тогда в родные места из теплых стран вернутся другие перелетные птицы. </a:t>
            </a:r>
            <a:endParaRPr lang="ru-RU" altLang="ru-RU" sz="2800" i="1" smtClean="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924300" y="623728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кукушка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019925" y="63087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ласточка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877050" y="328453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иволга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995738" y="33575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соловей</a:t>
            </a:r>
          </a:p>
        </p:txBody>
      </p:sp>
      <p:pic>
        <p:nvPicPr>
          <p:cNvPr id="7186" name="Picture 18" descr="кук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716338"/>
            <a:ext cx="3168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и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49275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ласто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644900"/>
            <a:ext cx="25574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 descr="солов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76250"/>
            <a:ext cx="24479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  <p:bldP spid="7182" grpId="0"/>
      <p:bldP spid="7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88913"/>
            <a:ext cx="8229600" cy="28336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smtClean="0"/>
              <a:t> </a:t>
            </a:r>
            <a:r>
              <a:rPr lang="ru-RU" altLang="ru-RU" sz="2400" b="1" smtClean="0"/>
              <a:t>Цаплю, лебедя, утку</a:t>
            </a:r>
            <a:r>
              <a:rPr lang="ru-RU" altLang="ru-RU" sz="2400" smtClean="0"/>
              <a:t> встретишь на берегу рек и озер.  </a:t>
            </a:r>
            <a:endParaRPr lang="ru-RU" altLang="ru-RU" sz="2400" b="1" i="1" smtClean="0"/>
          </a:p>
        </p:txBody>
      </p:sp>
      <p:pic>
        <p:nvPicPr>
          <p:cNvPr id="9226" name="Picture 10" descr="2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341438"/>
            <a:ext cx="35290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0_28ea0_7c285175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076700"/>
            <a:ext cx="35290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DSC_0304 - Version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700213"/>
            <a:ext cx="35274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5888"/>
            <a:ext cx="8229600" cy="576262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altLang="ru-RU" sz="2800" smtClean="0"/>
              <a:t>Без этих птиц невозможно представить  лес. </a:t>
            </a:r>
          </a:p>
        </p:txBody>
      </p:sp>
      <p:pic>
        <p:nvPicPr>
          <p:cNvPr id="12301" name="Picture 13" descr="кук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052513"/>
            <a:ext cx="35274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и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860800"/>
            <a:ext cx="3527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солов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700213"/>
            <a:ext cx="274796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95288" y="692150"/>
            <a:ext cx="252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altLang="ru-RU" sz="2800"/>
              <a:t>Назовите их.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  <p:bldP spid="123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400" smtClean="0"/>
              <a:t>У каждой птицы есть свой домик – </a:t>
            </a:r>
            <a:r>
              <a:rPr lang="ru-RU" altLang="ru-RU" sz="2400" b="1" i="1" smtClean="0"/>
              <a:t>гнездо.</a:t>
            </a:r>
            <a:r>
              <a:rPr lang="ru-RU" altLang="ru-RU" sz="2400" smtClean="0"/>
              <a:t> </a:t>
            </a:r>
          </a:p>
          <a:p>
            <a:pPr marL="0" indent="0" eaLnBrk="1" hangingPunct="1">
              <a:defRPr/>
            </a:pPr>
            <a:r>
              <a:rPr lang="ru-RU" altLang="ru-RU" sz="2400" smtClean="0">
                <a:solidFill>
                  <a:srgbClr val="0066FF"/>
                </a:solidFill>
              </a:rPr>
              <a:t>Аист</a:t>
            </a:r>
            <a:r>
              <a:rPr lang="ru-RU" altLang="ru-RU" sz="2400" smtClean="0"/>
              <a:t> устраивается на видном месте – крыше дома, высоком дереве или столбе. Гнездо он складывает из больших прутьев и веток</a:t>
            </a:r>
          </a:p>
          <a:p>
            <a:pPr marL="0" indent="0" eaLnBrk="1" hangingPunct="1">
              <a:defRPr/>
            </a:pPr>
            <a:endParaRPr lang="ru-RU" altLang="ru-RU" sz="2400" smtClean="0"/>
          </a:p>
          <a:p>
            <a:pPr marL="0" indent="0" eaLnBrk="1" hangingPunct="1">
              <a:defRPr/>
            </a:pPr>
            <a:endParaRPr lang="ru-RU" altLang="ru-RU" sz="240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smtClean="0"/>
              <a:t> </a:t>
            </a:r>
          </a:p>
        </p:txBody>
      </p:sp>
      <p:pic>
        <p:nvPicPr>
          <p:cNvPr id="15367" name="Picture 7" descr="20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89138"/>
            <a:ext cx="41830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356100" y="476250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/>
              <a:t>.   </a:t>
            </a: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3924300" y="3201988"/>
            <a:ext cx="475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9462" name="Picture 10" descr="C:\Users\Татьяна\Desktop\image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40830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 marL="0" indent="0" eaLnBrk="1" hangingPunct="1">
              <a:defRPr/>
            </a:pPr>
            <a:endParaRPr lang="ru-RU" altLang="ru-RU" sz="2400" dirty="0" smtClean="0"/>
          </a:p>
          <a:p>
            <a:pPr marL="0" indent="0" eaLnBrk="1" hangingPunct="1">
              <a:defRPr/>
            </a:pPr>
            <a:r>
              <a:rPr lang="ru-RU" altLang="ru-RU" sz="2400" dirty="0" smtClean="0"/>
              <a:t>Гнездо </a:t>
            </a:r>
            <a:r>
              <a:rPr lang="ru-RU" altLang="ru-RU" sz="2400" dirty="0" smtClean="0">
                <a:solidFill>
                  <a:srgbClr val="0066FF"/>
                </a:solidFill>
              </a:rPr>
              <a:t>грача </a:t>
            </a:r>
            <a:r>
              <a:rPr lang="ru-RU" altLang="ru-RU" sz="2400" dirty="0" smtClean="0"/>
              <a:t>напоминает разлохмаченную шапку. Грачи устраиваются целыми колониями. Строят гнезда из сучьев.</a:t>
            </a:r>
          </a:p>
          <a:p>
            <a:pPr marL="0" indent="0" eaLnBrk="1" hangingPunct="1">
              <a:defRPr/>
            </a:pPr>
            <a:endParaRPr lang="ru-RU" altLang="ru-RU" sz="2400" dirty="0" smtClean="0"/>
          </a:p>
          <a:p>
            <a:pPr marL="0" indent="0" eaLnBrk="1" hangingPunct="1">
              <a:defRPr/>
            </a:pPr>
            <a:endParaRPr lang="ru-RU" altLang="ru-RU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 </a:t>
            </a:r>
          </a:p>
        </p:txBody>
      </p:sp>
      <p:pic>
        <p:nvPicPr>
          <p:cNvPr id="15370" name="Picture 10" descr="0_2649a_c91fa449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39592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3924300" y="3201988"/>
            <a:ext cx="475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20485" name="Picture 4" descr="C:\Users\Татьян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060575"/>
            <a:ext cx="42116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 marL="0" indent="0" eaLnBrk="1" hangingPunct="1">
              <a:defRPr/>
            </a:pPr>
            <a:endParaRPr lang="ru-RU" altLang="ru-RU" sz="2400" smtClean="0"/>
          </a:p>
          <a:p>
            <a:pPr marL="0" indent="0" eaLnBrk="1" hangingPunct="1">
              <a:defRPr/>
            </a:pPr>
            <a:r>
              <a:rPr lang="ru-RU" altLang="ru-RU" sz="2400" smtClean="0"/>
              <a:t>Осторожная </a:t>
            </a:r>
            <a:r>
              <a:rPr lang="ru-RU" altLang="ru-RU" sz="2400" smtClean="0">
                <a:solidFill>
                  <a:srgbClr val="0066FF"/>
                </a:solidFill>
              </a:rPr>
              <a:t>утка</a:t>
            </a:r>
            <a:r>
              <a:rPr lang="ru-RU" altLang="ru-RU" sz="2400" smtClean="0"/>
              <a:t> прячет гнездо недалеко от воды, в густых зарослях травы, кустах.</a:t>
            </a:r>
          </a:p>
          <a:p>
            <a:pPr marL="0" indent="0" eaLnBrk="1" hangingPunct="1">
              <a:defRPr/>
            </a:pPr>
            <a:endParaRPr lang="ru-RU" altLang="ru-RU" sz="2400" smtClean="0"/>
          </a:p>
          <a:p>
            <a:pPr marL="0" indent="0" eaLnBrk="1" hangingPunct="1">
              <a:defRPr/>
            </a:pPr>
            <a:endParaRPr lang="ru-RU" altLang="ru-RU" sz="240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smtClean="0"/>
              <a:t> </a:t>
            </a:r>
          </a:p>
        </p:txBody>
      </p:sp>
      <p:sp>
        <p:nvSpPr>
          <p:cNvPr id="21507" name="Text Box 13"/>
          <p:cNvSpPr txBox="1">
            <a:spLocks noChangeArrowheads="1"/>
          </p:cNvSpPr>
          <p:nvPr/>
        </p:nvSpPr>
        <p:spPr bwMode="auto">
          <a:xfrm>
            <a:off x="3924300" y="3201988"/>
            <a:ext cx="475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5376" name="Picture 16" descr="0_8071_5c8d0455_L"/>
          <p:cNvPicPr>
            <a:picLocks noChangeAspect="1" noChangeArrowheads="1"/>
          </p:cNvPicPr>
          <p:nvPr/>
        </p:nvPicPr>
        <p:blipFill>
          <a:blip r:embed="rId2" cstate="print"/>
          <a:srcRect l="4271" t="5968" r="4224" b="4787"/>
          <a:stretch>
            <a:fillRect/>
          </a:stretch>
        </p:blipFill>
        <p:spPr bwMode="auto">
          <a:xfrm>
            <a:off x="5795963" y="1052513"/>
            <a:ext cx="295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Татьяна\Desktop\5-3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44675"/>
            <a:ext cx="52784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1107</TotalTime>
  <Words>269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Дидактическая игра «4 лишний»</vt:lpstr>
      <vt:lpstr>Птицы – наши помощники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с окружающим миром</dc:title>
  <dc:creator>Елена</dc:creator>
  <cp:lastModifiedBy>Shencoff</cp:lastModifiedBy>
  <cp:revision>54</cp:revision>
  <dcterms:created xsi:type="dcterms:W3CDTF">2009-04-10T13:22:36Z</dcterms:created>
  <dcterms:modified xsi:type="dcterms:W3CDTF">2020-04-13T15:51:02Z</dcterms:modified>
</cp:coreProperties>
</file>